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6" r:id="rId8"/>
    <p:sldId id="265" r:id="rId9"/>
    <p:sldId id="264" r:id="rId10"/>
    <p:sldId id="263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12"/>
  </p:normalViewPr>
  <p:slideViewPr>
    <p:cSldViewPr snapToGrid="0">
      <p:cViewPr varScale="1">
        <p:scale>
          <a:sx n="102" d="100"/>
          <a:sy n="102" d="100"/>
        </p:scale>
        <p:origin x="8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86DF5-CBC6-DFD3-80D1-2E98DB13A6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D6046E-99FB-8E68-C454-C5D9DE8DA7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998B69-0403-0978-FC46-2006E7768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211F9-4576-D945-ABFA-1EB210BAF820}" type="datetimeFigureOut">
              <a:rPr lang="en-US" smtClean="0"/>
              <a:t>12/10/23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4B6D94-6B38-7EDE-8C7F-F7CBE2F0E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D175F3-D866-378E-3D8B-5FBE72DA5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25079-005B-034C-96E5-F3AF37C28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055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17F25-3A0B-8C47-2EC2-8E456964A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66AED9-5FB3-1AA9-6559-99B831BB4F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3DFE09-1936-BFE9-70D8-B1D568A1F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211F9-4576-D945-ABFA-1EB210BAF820}" type="datetimeFigureOut">
              <a:rPr lang="en-US" smtClean="0"/>
              <a:t>12/10/23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3AFBA-6D36-C9C8-5E36-01ADABAFC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00C76-B25E-550F-7885-376E3AE49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25079-005B-034C-96E5-F3AF37C28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391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DF5027-528C-A202-EC06-88D15FF0E4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59E4A9-7904-2C76-1213-4303AC775D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5A4D55-A201-D05A-2D13-2C198C5A7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211F9-4576-D945-ABFA-1EB210BAF820}" type="datetimeFigureOut">
              <a:rPr lang="en-US" smtClean="0"/>
              <a:t>12/10/23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7ED239-B560-1D30-1B17-B52322128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0882DB-7FAA-978A-7175-EE6B0D03B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25079-005B-034C-96E5-F3AF37C28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614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51098C-308A-3D7F-2D0B-B57BACF99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AAB4E8-D672-F070-7BBD-7305E915DE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47F043-BB34-782A-AF83-29E2F47F6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211F9-4576-D945-ABFA-1EB210BAF820}" type="datetimeFigureOut">
              <a:rPr lang="en-US" smtClean="0"/>
              <a:t>12/10/23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EE6D24-E316-D25E-EB1B-EDDC7A643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FFC21B-002E-D291-F8C5-3420CFEDA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25079-005B-034C-96E5-F3AF37C28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581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05A3C-77BA-32B2-D492-18100B221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26AD5E-8D5C-FD84-8177-8989BBE0B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F51642-B5F9-A7E0-AA0F-6DFC961BB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211F9-4576-D945-ABFA-1EB210BAF820}" type="datetimeFigureOut">
              <a:rPr lang="en-US" smtClean="0"/>
              <a:t>12/10/23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61F22D-4309-4654-E012-FD57AA675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F209B6-56C6-398F-DB90-5C358278D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25079-005B-034C-96E5-F3AF37C28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4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F5E4D-EB96-30AC-8D5B-3D1E7501E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517603-636D-1D85-36A7-AA1558FB80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2D0675-825A-BF88-3C57-1A34401DFE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E31904-F297-615E-D0F2-F81083499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211F9-4576-D945-ABFA-1EB210BAF820}" type="datetimeFigureOut">
              <a:rPr lang="en-US" smtClean="0"/>
              <a:t>12/10/23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0D40E6-FC83-A22B-4566-5B9FD40AE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7115A9-FA61-13AB-B656-D92B50D4C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25079-005B-034C-96E5-F3AF37C28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92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2E976-E965-2056-FAD3-6833F48A2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4A0079-A38B-57E7-5C35-3630A6CE6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3A08A6-81F8-6703-5FC6-D6ECF0BE97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2569D4-1317-EFD6-D568-C384CE6B6E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90CDEC-E640-97DA-0A47-FAE6B092A5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8B5DE0-9E79-921C-EDD9-9A1AB87F3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211F9-4576-D945-ABFA-1EB210BAF820}" type="datetimeFigureOut">
              <a:rPr lang="en-US" smtClean="0"/>
              <a:t>12/10/23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41D50D-F957-B3F0-C09C-3CF048A91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C1F4F-56FF-2B3F-C05E-5D41C716D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25079-005B-034C-96E5-F3AF37C28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658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3053A-5B8A-F0A2-8BE9-9F3581EA2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B16396-0CED-9675-6307-599E5467C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211F9-4576-D945-ABFA-1EB210BAF820}" type="datetimeFigureOut">
              <a:rPr lang="en-US" smtClean="0"/>
              <a:t>12/10/23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61E9E8-99B3-3134-C659-9552025F1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7047ED-CBDF-72B5-D27A-504CDFB94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25079-005B-034C-96E5-F3AF37C28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81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BEE5F4-E931-2C36-6755-FE1FAA55F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211F9-4576-D945-ABFA-1EB210BAF820}" type="datetimeFigureOut">
              <a:rPr lang="en-US" smtClean="0"/>
              <a:t>12/10/23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1486EE-F448-348F-7A05-8DB753B13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169FFA-7571-3BB8-CAD9-20713A5FD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25079-005B-034C-96E5-F3AF37C28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691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71D5C-2E09-96CA-3624-076A7F3AC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1E86E-0F46-E5BF-5248-E19E39F60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3EF29A-2B8A-22C3-ABCE-350114152D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85EE3B-5377-BAB5-E022-C1D3F372F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211F9-4576-D945-ABFA-1EB210BAF820}" type="datetimeFigureOut">
              <a:rPr lang="en-US" smtClean="0"/>
              <a:t>12/10/23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0A00D5-299F-54A6-846D-4AD9B625F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231628-A504-E75D-FFF3-E4EF3D285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25079-005B-034C-96E5-F3AF37C28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29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4A888-3B75-F17A-A6FA-CDDA5D404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B4B302-C097-4798-F9D5-77C6FB73DD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F017C8-1948-7117-B7B5-973BD585FD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39E10B-4125-DF42-5382-39193AB1C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211F9-4576-D945-ABFA-1EB210BAF820}" type="datetimeFigureOut">
              <a:rPr lang="en-US" smtClean="0"/>
              <a:t>12/10/23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6E235F-DE78-D994-9F0C-BC7AD7B59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277BA4-9511-2CC9-1159-7F69399FD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25079-005B-034C-96E5-F3AF37C28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186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CA200C-3536-2090-F0EC-B04525682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7DE074-E1D5-A1FF-4CFA-8193016882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20AA4-0888-4A4C-9A8D-828B2FC002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211F9-4576-D945-ABFA-1EB210BAF820}" type="datetimeFigureOut">
              <a:rPr lang="en-US" smtClean="0"/>
              <a:t>12/10/23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50990C-CE3E-2803-16B3-CF4252EEAD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329B16-5F69-89C7-088E-C24E03897D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25079-005B-034C-96E5-F3AF37C28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71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pha.org/Events-and-Meetings/Annual/Presenters/Accessibility-Guidelines" TargetMode="External"/><Relationship Id="rId2" Type="http://schemas.openxmlformats.org/officeDocument/2006/relationships/hyperlink" Target="https://support.microsoft.com/en-us/office/make-your-powerpoint-presentations-accessible-to-people-with-disabilities-6f7772b2-2f33-4bd2-8ca7-dae3b2b3ef25#bkmk_bestwin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8B90F44-9BB8-B488-4DA8-6104F65BFB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133599"/>
          </a:xfrm>
        </p:spPr>
        <p:txBody>
          <a:bodyPr/>
          <a:lstStyle/>
          <a:p>
            <a:r>
              <a:rPr lang="en-US" dirty="0"/>
              <a:t>How to make </a:t>
            </a:r>
            <a:r>
              <a:rPr lang="en-US"/>
              <a:t>effective slides.</a:t>
            </a: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26DD2BD-A47A-53A5-C491-EA2A9701EF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Slides are often ineffective or detracts from</a:t>
            </a:r>
            <a:br>
              <a:rPr lang="en-US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</a:br>
            <a:r>
              <a:rPr lang="en-US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message being conveyed. </a:t>
            </a:r>
            <a:br>
              <a:rPr lang="en-US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</a:br>
            <a:br>
              <a:rPr lang="en-US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</a:br>
            <a:r>
              <a:rPr lang="en-US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Here, we review how to create more effective, </a:t>
            </a:r>
            <a:br>
              <a:rPr lang="en-US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</a:br>
            <a:r>
              <a:rPr lang="en-US" b="0" i="0" dirty="0">
                <a:solidFill>
                  <a:srgbClr val="131313"/>
                </a:solidFill>
                <a:effectLst/>
                <a:latin typeface="Roboto" panose="02000000000000000000" pitchFamily="2" charset="0"/>
              </a:rPr>
              <a:t>accessible, &amp; content-driven slides.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2319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9118C-C809-669B-EB61-B78813E72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E20A53-32A4-1433-A35D-F4731CBD03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Doumont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J. L. (2009). Trees, maps, and theorems. </a:t>
            </a:r>
            <a:r>
              <a:rPr lang="en-US" sz="20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Brussels: </a:t>
            </a:r>
            <a:r>
              <a:rPr lang="en-US" sz="2000" b="0" i="1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Principiae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endParaRPr lang="en-US" sz="20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Tufte, E. R. (2001). </a:t>
            </a:r>
            <a:r>
              <a:rPr lang="en-US" sz="20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The visual display of quantitative information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(Vol. 2, p. 9). Cheshire, CT: Graphics press.</a:t>
            </a:r>
          </a:p>
          <a:p>
            <a:endParaRPr lang="en-US" sz="2000" b="1" i="0" dirty="0">
              <a:solidFill>
                <a:srgbClr val="22222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“Make your PowerPoint presentations accessible to people with disabilities” </a:t>
            </a:r>
            <a:r>
              <a:rPr lang="en-US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https://support.microsoft.com/en-us/office/make-your-powerpoint-presentations-accessible-to-people-with-disabilities-6f7772b2-2f33-4bd2-8ca7-dae3b2b3ef25</a:t>
            </a:r>
          </a:p>
          <a:p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“Write helpful Alt Text to describe images.”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https://accessibility.huit.harvard.edu/describe-content-images</a:t>
            </a:r>
          </a:p>
        </p:txBody>
      </p:sp>
    </p:spTree>
    <p:extLst>
      <p:ext uri="{BB962C8B-B14F-4D97-AF65-F5344CB8AC3E}">
        <p14:creationId xmlns:p14="http://schemas.microsoft.com/office/powerpoint/2010/main" val="25470904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96A75-29B7-3D00-9617-5920A5EAB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err="1"/>
              <a:t>Addl</a:t>
            </a:r>
            <a:r>
              <a:rPr lang="en-US" u="sng" dirty="0"/>
              <a:t>’ Resources: </a:t>
            </a:r>
            <a:r>
              <a:rPr lang="en-US" dirty="0"/>
              <a:t>Color palettes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889F3-B354-DA76-6B5D-6D0C8B1FE9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ffectLst/>
                <a:latin typeface="Helvetica" pitchFamily="2" charset="0"/>
              </a:rPr>
              <a:t>Check your color palettes: </a:t>
            </a:r>
            <a:r>
              <a:rPr lang="en-US" dirty="0">
                <a:solidFill>
                  <a:srgbClr val="0563C2"/>
                </a:solidFill>
                <a:effectLst/>
                <a:latin typeface="Helvetica" pitchFamily="2" charset="0"/>
              </a:rPr>
              <a:t>https://</a:t>
            </a:r>
            <a:r>
              <a:rPr lang="en-US" dirty="0" err="1">
                <a:solidFill>
                  <a:srgbClr val="0563C2"/>
                </a:solidFill>
                <a:effectLst/>
                <a:latin typeface="Helvetica" pitchFamily="2" charset="0"/>
              </a:rPr>
              <a:t>coolors.co</a:t>
            </a:r>
            <a:endParaRPr lang="en-US" dirty="0">
              <a:effectLst/>
              <a:latin typeface="Helvetica" pitchFamily="2" charset="0"/>
            </a:endParaRPr>
          </a:p>
          <a:p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Check your color palettes (adobe): </a:t>
            </a:r>
            <a:r>
              <a:rPr lang="en-US" dirty="0">
                <a:solidFill>
                  <a:srgbClr val="0563C2"/>
                </a:solidFill>
                <a:effectLst/>
                <a:latin typeface="Helvetica" pitchFamily="2" charset="0"/>
              </a:rPr>
              <a:t>https://</a:t>
            </a:r>
            <a:r>
              <a:rPr lang="en-US" dirty="0" err="1">
                <a:solidFill>
                  <a:srgbClr val="0563C2"/>
                </a:solidFill>
                <a:effectLst/>
                <a:latin typeface="Helvetica" pitchFamily="2" charset="0"/>
              </a:rPr>
              <a:t>color.adobe.com</a:t>
            </a:r>
            <a:r>
              <a:rPr lang="en-US" dirty="0">
                <a:solidFill>
                  <a:srgbClr val="0563C2"/>
                </a:solidFill>
                <a:effectLst/>
                <a:latin typeface="Helvetica" pitchFamily="2" charset="0"/>
              </a:rPr>
              <a:t>/create/color-accessibility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Helvetica" pitchFamily="2" charset="0"/>
              </a:rPr>
              <a:t>Color blindness simulator: </a:t>
            </a:r>
            <a:r>
              <a:rPr lang="en-US" dirty="0">
                <a:solidFill>
                  <a:srgbClr val="0563C2"/>
                </a:solidFill>
                <a:effectLst/>
                <a:latin typeface="Helvetica" pitchFamily="2" charset="0"/>
              </a:rPr>
              <a:t>http://</a:t>
            </a:r>
            <a:r>
              <a:rPr lang="en-US" dirty="0" err="1">
                <a:solidFill>
                  <a:srgbClr val="0563C2"/>
                </a:solidFill>
                <a:effectLst/>
                <a:latin typeface="Helvetica" pitchFamily="2" charset="0"/>
              </a:rPr>
              <a:t>www.color-blindness.com</a:t>
            </a:r>
            <a:r>
              <a:rPr lang="en-US" dirty="0">
                <a:solidFill>
                  <a:srgbClr val="0563C2"/>
                </a:solidFill>
                <a:effectLst/>
                <a:latin typeface="Helvetica" pitchFamily="2" charset="0"/>
              </a:rPr>
              <a:t>/</a:t>
            </a:r>
            <a:r>
              <a:rPr lang="en-US" dirty="0" err="1">
                <a:solidFill>
                  <a:srgbClr val="0563C2"/>
                </a:solidFill>
                <a:effectLst/>
                <a:latin typeface="Helvetica" pitchFamily="2" charset="0"/>
              </a:rPr>
              <a:t>coblis</a:t>
            </a:r>
            <a:r>
              <a:rPr lang="en-US" dirty="0">
                <a:solidFill>
                  <a:srgbClr val="0563C2"/>
                </a:solidFill>
                <a:effectLst/>
                <a:latin typeface="Helvetica" pitchFamily="2" charset="0"/>
              </a:rPr>
              <a:t>-color-blindness-simulator/</a:t>
            </a:r>
          </a:p>
          <a:p>
            <a:r>
              <a:rPr lang="en-US" dirty="0">
                <a:effectLst/>
                <a:latin typeface="Helvetica" pitchFamily="2" charset="0"/>
              </a:rPr>
              <a:t>Example color palettes: </a:t>
            </a:r>
            <a:r>
              <a:rPr lang="en-US" dirty="0">
                <a:solidFill>
                  <a:srgbClr val="0563C2"/>
                </a:solidFill>
                <a:effectLst/>
                <a:latin typeface="Helvetica" pitchFamily="2" charset="0"/>
              </a:rPr>
              <a:t>https://</a:t>
            </a:r>
            <a:r>
              <a:rPr lang="en-US" dirty="0" err="1">
                <a:solidFill>
                  <a:srgbClr val="0563C2"/>
                </a:solidFill>
                <a:effectLst/>
                <a:latin typeface="Helvetica" pitchFamily="2" charset="0"/>
              </a:rPr>
              <a:t>davidmathlogic.com</a:t>
            </a:r>
            <a:r>
              <a:rPr lang="en-US" dirty="0">
                <a:solidFill>
                  <a:srgbClr val="0563C2"/>
                </a:solidFill>
                <a:effectLst/>
                <a:latin typeface="Helvetica" pitchFamily="2" charset="0"/>
              </a:rPr>
              <a:t>/colorblind/#%23D81B60-%231E88E5-%23FFC107-%23004D40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D7B54E-A2B8-12E4-8928-9CC4C00FD936}"/>
              </a:ext>
            </a:extLst>
          </p:cNvPr>
          <p:cNvSpPr txBox="1"/>
          <p:nvPr/>
        </p:nvSpPr>
        <p:spPr>
          <a:xfrm>
            <a:off x="6536724" y="5955957"/>
            <a:ext cx="5004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/>
              <a:t>Anbuhl</a:t>
            </a:r>
            <a:r>
              <a:rPr lang="en-US" dirty="0"/>
              <a:t> 2022</a:t>
            </a:r>
            <a:br>
              <a:rPr lang="en-US" dirty="0"/>
            </a:br>
            <a:r>
              <a:rPr lang="en-US" dirty="0"/>
              <a:t>“Tips for accessible and inclusive design practices”</a:t>
            </a:r>
          </a:p>
        </p:txBody>
      </p:sp>
    </p:spTree>
    <p:extLst>
      <p:ext uri="{BB962C8B-B14F-4D97-AF65-F5344CB8AC3E}">
        <p14:creationId xmlns:p14="http://schemas.microsoft.com/office/powerpoint/2010/main" val="4786811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D5179-6506-14C9-993D-18D4DEEC6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u="sng" dirty="0" err="1"/>
              <a:t>Addl</a:t>
            </a:r>
            <a:r>
              <a:rPr lang="en-US" sz="4000" u="sng" dirty="0"/>
              <a:t>’ Resources: </a:t>
            </a:r>
            <a:r>
              <a:rPr lang="en-US" sz="4000" dirty="0"/>
              <a:t>Visualization and Accessibility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4DCE64-D871-5161-2947-CB4338014D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563C2"/>
                </a:solidFill>
                <a:effectLst/>
                <a:latin typeface="Helvetica" pitchFamily="2" charset="0"/>
              </a:rPr>
              <a:t>https://</a:t>
            </a:r>
            <a:r>
              <a:rPr lang="en-US" dirty="0" err="1">
                <a:solidFill>
                  <a:srgbClr val="0563C2"/>
                </a:solidFill>
                <a:effectLst/>
                <a:latin typeface="Helvetica" pitchFamily="2" charset="0"/>
              </a:rPr>
              <a:t>www.betterment.com</a:t>
            </a:r>
            <a:r>
              <a:rPr lang="en-US" dirty="0">
                <a:solidFill>
                  <a:srgbClr val="0563C2"/>
                </a:solidFill>
                <a:effectLst/>
                <a:latin typeface="Helvetica" pitchFamily="2" charset="0"/>
              </a:rPr>
              <a:t>/design/accessible-data-visualization</a:t>
            </a:r>
          </a:p>
          <a:p>
            <a:r>
              <a:rPr lang="en-US" dirty="0">
                <a:solidFill>
                  <a:srgbClr val="0563C2"/>
                </a:solidFill>
                <a:effectLst/>
                <a:latin typeface="Helvetica" pitchFamily="2" charset="0"/>
              </a:rPr>
              <a:t>https://</a:t>
            </a:r>
            <a:r>
              <a:rPr lang="en-US" dirty="0" err="1">
                <a:solidFill>
                  <a:srgbClr val="0563C2"/>
                </a:solidFill>
                <a:effectLst/>
                <a:latin typeface="Helvetica" pitchFamily="2" charset="0"/>
              </a:rPr>
              <a:t>towardsdatascience.com</a:t>
            </a:r>
            <a:r>
              <a:rPr lang="en-US" dirty="0">
                <a:solidFill>
                  <a:srgbClr val="0563C2"/>
                </a:solidFill>
                <a:effectLst/>
                <a:latin typeface="Helvetica" pitchFamily="2" charset="0"/>
              </a:rPr>
              <a:t>/an-incomplete-guide-to-accessible-data-visualization-33f15bfcc400</a:t>
            </a:r>
          </a:p>
          <a:p>
            <a:r>
              <a:rPr lang="en-US" dirty="0">
                <a:solidFill>
                  <a:srgbClr val="0563C2"/>
                </a:solidFill>
                <a:effectLst/>
                <a:latin typeface="Helvetica" pitchFamily="2" charset="0"/>
              </a:rPr>
              <a:t>http://</a:t>
            </a:r>
            <a:r>
              <a:rPr lang="en-US" dirty="0" err="1">
                <a:solidFill>
                  <a:srgbClr val="0563C2"/>
                </a:solidFill>
                <a:effectLst/>
                <a:latin typeface="Helvetica" pitchFamily="2" charset="0"/>
              </a:rPr>
              <a:t>www.inclusivedesigntoolkit.com</a:t>
            </a:r>
            <a:r>
              <a:rPr lang="en-US" dirty="0">
                <a:solidFill>
                  <a:srgbClr val="0563C2"/>
                </a:solidFill>
                <a:effectLst/>
                <a:latin typeface="Helvetica" pitchFamily="2" charset="0"/>
              </a:rPr>
              <a:t>/</a:t>
            </a:r>
            <a:r>
              <a:rPr lang="en-US" dirty="0" err="1">
                <a:solidFill>
                  <a:srgbClr val="0563C2"/>
                </a:solidFill>
                <a:effectLst/>
                <a:latin typeface="Helvetica" pitchFamily="2" charset="0"/>
              </a:rPr>
              <a:t>UCvision</a:t>
            </a:r>
            <a:r>
              <a:rPr lang="en-US" dirty="0">
                <a:solidFill>
                  <a:srgbClr val="0563C2"/>
                </a:solidFill>
                <a:effectLst/>
                <a:latin typeface="Helvetica" pitchFamily="2" charset="0"/>
              </a:rPr>
              <a:t>/</a:t>
            </a:r>
            <a:r>
              <a:rPr lang="en-US" dirty="0" err="1">
                <a:solidFill>
                  <a:srgbClr val="0563C2"/>
                </a:solidFill>
                <a:effectLst/>
                <a:latin typeface="Helvetica" pitchFamily="2" charset="0"/>
              </a:rPr>
              <a:t>vision.html#nogo</a:t>
            </a:r>
            <a:endParaRPr lang="en-US" dirty="0">
              <a:solidFill>
                <a:srgbClr val="0563C2"/>
              </a:solidFill>
              <a:effectLst/>
              <a:latin typeface="Helvetica" pitchFamily="2" charset="0"/>
            </a:endParaRPr>
          </a:p>
          <a:p>
            <a:r>
              <a:rPr lang="en-US" dirty="0">
                <a:solidFill>
                  <a:srgbClr val="1155CD"/>
                </a:solidFill>
                <a:effectLst/>
                <a:latin typeface="Helvetica" pitchFamily="2" charset="0"/>
              </a:rPr>
              <a:t>https://</a:t>
            </a:r>
            <a:r>
              <a:rPr lang="en-US" dirty="0" err="1">
                <a:solidFill>
                  <a:srgbClr val="1155CD"/>
                </a:solidFill>
                <a:effectLst/>
                <a:latin typeface="Helvetica" pitchFamily="2" charset="0"/>
              </a:rPr>
              <a:t>www.brightcarbon.com</a:t>
            </a:r>
            <a:r>
              <a:rPr lang="en-US" dirty="0">
                <a:solidFill>
                  <a:srgbClr val="1155CD"/>
                </a:solidFill>
                <a:effectLst/>
                <a:latin typeface="Helvetica" pitchFamily="2" charset="0"/>
              </a:rPr>
              <a:t>/blog/</a:t>
            </a:r>
            <a:r>
              <a:rPr lang="en-US" dirty="0" err="1">
                <a:solidFill>
                  <a:srgbClr val="1155CD"/>
                </a:solidFill>
                <a:effectLst/>
                <a:latin typeface="Helvetica" pitchFamily="2" charset="0"/>
              </a:rPr>
              <a:t>optimising</a:t>
            </a:r>
            <a:r>
              <a:rPr lang="en-US" dirty="0">
                <a:solidFill>
                  <a:srgbClr val="1155CD"/>
                </a:solidFill>
                <a:effectLst/>
                <a:latin typeface="Helvetica" pitchFamily="2" charset="0"/>
              </a:rPr>
              <a:t>-presentations-for-people-with-</a:t>
            </a:r>
            <a:r>
              <a:rPr lang="en-US" dirty="0" err="1">
                <a:solidFill>
                  <a:srgbClr val="1155CD"/>
                </a:solidFill>
                <a:effectLst/>
                <a:latin typeface="Helvetica" pitchFamily="2" charset="0"/>
              </a:rPr>
              <a:t>colour</a:t>
            </a:r>
            <a:r>
              <a:rPr lang="en-US" dirty="0">
                <a:solidFill>
                  <a:srgbClr val="1155CD"/>
                </a:solidFill>
                <a:effectLst/>
                <a:latin typeface="Helvetica" pitchFamily="2" charset="0"/>
              </a:rPr>
              <a:t>-blindness/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DFCB3E-EB59-105A-6C05-DD70A2F04A3B}"/>
              </a:ext>
            </a:extLst>
          </p:cNvPr>
          <p:cNvSpPr txBox="1"/>
          <p:nvPr/>
        </p:nvSpPr>
        <p:spPr>
          <a:xfrm>
            <a:off x="6536724" y="5955957"/>
            <a:ext cx="5004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/>
              <a:t>Anbuhl</a:t>
            </a:r>
            <a:r>
              <a:rPr lang="en-US" dirty="0"/>
              <a:t> 2022</a:t>
            </a:r>
            <a:br>
              <a:rPr lang="en-US" dirty="0"/>
            </a:br>
            <a:r>
              <a:rPr lang="en-US" dirty="0"/>
              <a:t>“Tips for accessible and inclusive design practices”</a:t>
            </a:r>
          </a:p>
        </p:txBody>
      </p:sp>
    </p:spTree>
    <p:extLst>
      <p:ext uri="{BB962C8B-B14F-4D97-AF65-F5344CB8AC3E}">
        <p14:creationId xmlns:p14="http://schemas.microsoft.com/office/powerpoint/2010/main" val="2364935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2398A-275A-EC0D-C2BE-54086078A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Effective communication is getting your message across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C0FAA-9245-72D4-C444-A02B4D2C0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0025"/>
            <a:ext cx="10515600" cy="2089670"/>
          </a:xfrm>
        </p:spPr>
        <p:txBody>
          <a:bodyPr/>
          <a:lstStyle/>
          <a:p>
            <a:r>
              <a:rPr lang="en-US" dirty="0"/>
              <a:t>Information </a:t>
            </a:r>
            <a:r>
              <a:rPr lang="en-US" dirty="0">
                <a:sym typeface="Wingdings" pitchFamily="2" charset="2"/>
              </a:rPr>
              <a:t> Interpretation  Message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You need audience to both pay attention and then understand your message</a:t>
            </a:r>
          </a:p>
          <a:p>
            <a:endParaRPr lang="en-US" dirty="0">
              <a:sym typeface="Wingdings" pitchFamily="2" charset="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446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80806-1750-D6BE-90D6-8F7E2BEC3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Keys for optimizing 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1713F-9176-F5E7-884C-E852A1B7D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ym typeface="Wingdings" pitchFamily="2" charset="2"/>
              </a:rPr>
              <a:t>Adapt to your </a:t>
            </a:r>
            <a:r>
              <a:rPr lang="en-US" u="sng" dirty="0">
                <a:sym typeface="Wingdings" pitchFamily="2" charset="2"/>
              </a:rPr>
              <a:t>audience</a:t>
            </a:r>
          </a:p>
          <a:p>
            <a:pPr lvl="1"/>
            <a:r>
              <a:rPr lang="en-US" dirty="0">
                <a:sym typeface="Wingdings" pitchFamily="2" charset="2"/>
              </a:rPr>
              <a:t>See the presentation through the eyes of the audience, not the speaker</a:t>
            </a:r>
          </a:p>
          <a:p>
            <a:r>
              <a:rPr lang="en-US" dirty="0">
                <a:sym typeface="Wingdings" pitchFamily="2" charset="2"/>
              </a:rPr>
              <a:t>Reduce </a:t>
            </a:r>
            <a:r>
              <a:rPr lang="en-US" u="sng" dirty="0">
                <a:sym typeface="Wingdings" pitchFamily="2" charset="2"/>
              </a:rPr>
              <a:t>noise</a:t>
            </a:r>
            <a:r>
              <a:rPr lang="en-US" dirty="0">
                <a:sym typeface="Wingdings" pitchFamily="2" charset="2"/>
              </a:rPr>
              <a:t> </a:t>
            </a:r>
          </a:p>
          <a:p>
            <a:pPr lvl="1"/>
            <a:r>
              <a:rPr lang="en-US" dirty="0">
                <a:sym typeface="Wingdings" pitchFamily="2" charset="2"/>
              </a:rPr>
              <a:t>i.e., frivolous information or distracting formatting</a:t>
            </a:r>
          </a:p>
          <a:p>
            <a:pPr lvl="1"/>
            <a:r>
              <a:rPr lang="en-US" dirty="0">
                <a:sym typeface="Wingdings" pitchFamily="2" charset="2"/>
              </a:rPr>
              <a:t>e.g., too much text</a:t>
            </a:r>
          </a:p>
          <a:p>
            <a:r>
              <a:rPr lang="en-US" dirty="0">
                <a:sym typeface="Wingdings" pitchFamily="2" charset="2"/>
              </a:rPr>
              <a:t>Use </a:t>
            </a:r>
            <a:r>
              <a:rPr lang="en-US" u="sng" dirty="0">
                <a:sym typeface="Wingdings" pitchFamily="2" charset="2"/>
              </a:rPr>
              <a:t>effective redundancy</a:t>
            </a:r>
            <a:r>
              <a:rPr lang="en-US" dirty="0">
                <a:sym typeface="Wingdings" pitchFamily="2" charset="2"/>
              </a:rPr>
              <a:t> </a:t>
            </a:r>
          </a:p>
          <a:p>
            <a:pPr lvl="1"/>
            <a:r>
              <a:rPr lang="en-US" dirty="0">
                <a:sym typeface="Wingdings" pitchFamily="2" charset="2"/>
              </a:rPr>
              <a:t>This is the strongest reason for having slides in the first place, </a:t>
            </a:r>
          </a:p>
          <a:p>
            <a:pPr lvl="1"/>
            <a:r>
              <a:rPr lang="en-US" dirty="0">
                <a:sym typeface="Wingdings" pitchFamily="2" charset="2"/>
              </a:rPr>
              <a:t>However, the key is in the word </a:t>
            </a:r>
            <a:r>
              <a:rPr lang="en-US" i="1" dirty="0">
                <a:sym typeface="Wingdings" pitchFamily="2" charset="2"/>
              </a:rPr>
              <a:t>effective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355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16272-4D9C-1F0A-54DD-13173010A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Planning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DD3FDA-E02D-D10C-E8F6-306C976886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Design your slides in a </a:t>
            </a:r>
            <a:r>
              <a:rPr lang="en-US" u="sng" dirty="0"/>
              <a:t>content-driven</a:t>
            </a:r>
            <a:r>
              <a:rPr lang="en-US" dirty="0"/>
              <a:t> manner</a:t>
            </a:r>
          </a:p>
          <a:p>
            <a:r>
              <a:rPr lang="en-US" dirty="0"/>
              <a:t>Get the message across both </a:t>
            </a:r>
            <a:r>
              <a:rPr lang="en-US" u="sng" dirty="0"/>
              <a:t>verbally and visually</a:t>
            </a:r>
          </a:p>
          <a:p>
            <a:pPr lvl="1"/>
            <a:r>
              <a:rPr lang="en-US" dirty="0"/>
              <a:t>This way the message could be received using either modality</a:t>
            </a:r>
          </a:p>
          <a:p>
            <a:r>
              <a:rPr lang="en-US" dirty="0"/>
              <a:t>Make good use of prominent </a:t>
            </a:r>
            <a:r>
              <a:rPr lang="en-US" u="sng" dirty="0"/>
              <a:t>title areas</a:t>
            </a:r>
          </a:p>
          <a:p>
            <a:pPr lvl="1"/>
            <a:r>
              <a:rPr lang="en-US" dirty="0"/>
              <a:t>State the message in the title as a sentence</a:t>
            </a:r>
          </a:p>
        </p:txBody>
      </p:sp>
    </p:spTree>
    <p:extLst>
      <p:ext uri="{BB962C8B-B14F-4D97-AF65-F5344CB8AC3E}">
        <p14:creationId xmlns:p14="http://schemas.microsoft.com/office/powerpoint/2010/main" val="486920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654AB-D1FA-4DA9-13A9-058AD17CC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Constructing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8BFF3-0EAB-4A3F-0FAD-4A5F1E3B2A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Template slides are typically noisy</a:t>
            </a:r>
          </a:p>
          <a:p>
            <a:pPr lvl="1"/>
            <a:r>
              <a:rPr lang="en-US" dirty="0"/>
              <a:t>Consider logos &amp; affiliations on title &amp; acknowledgement slides</a:t>
            </a:r>
          </a:p>
          <a:p>
            <a:r>
              <a:rPr lang="en-US" dirty="0"/>
              <a:t>Add only content that supports your message</a:t>
            </a:r>
          </a:p>
          <a:p>
            <a:pPr lvl="1"/>
            <a:r>
              <a:rPr lang="en-US" dirty="0"/>
              <a:t>Start by asking yourself, “What am I trying to tell people?”</a:t>
            </a:r>
          </a:p>
          <a:p>
            <a:r>
              <a:rPr lang="en-US" dirty="0"/>
              <a:t>Visual flow: connect text with graphics</a:t>
            </a:r>
          </a:p>
          <a:p>
            <a:pPr lvl="1"/>
            <a:r>
              <a:rPr lang="en-US" dirty="0"/>
              <a:t>Additionally: speak in relation to the visual representation</a:t>
            </a:r>
          </a:p>
          <a:p>
            <a:r>
              <a:rPr lang="en-US" dirty="0"/>
              <a:t>Ensure text size is not too small</a:t>
            </a:r>
          </a:p>
          <a:p>
            <a:pPr lvl="1"/>
            <a:r>
              <a:rPr lang="en-US" dirty="0"/>
              <a:t>How to check: print slides as handouts (6 per page). Any text that is too small will be too small for your audience.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059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A278E-247C-4960-6D8B-FA718B4A7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Presenting your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A04F5-42EB-1155-7CD3-28A4C66F68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trike="sngStrike" dirty="0"/>
              <a:t>Plan your slides </a:t>
            </a:r>
            <a:r>
              <a:rPr lang="en-US" strike="sngStrike" dirty="0">
                <a:sym typeface="Wingdings" pitchFamily="2" charset="2"/>
              </a:rPr>
              <a:t> Structure your slides  Practice!</a:t>
            </a:r>
            <a:endParaRPr lang="en-US" strike="sngStrike" dirty="0"/>
          </a:p>
          <a:p>
            <a:r>
              <a:rPr lang="en-US" dirty="0"/>
              <a:t>Be concise: one slide, one message</a:t>
            </a:r>
          </a:p>
          <a:p>
            <a:r>
              <a:rPr lang="en-US" dirty="0"/>
              <a:t>Interact with your slides</a:t>
            </a:r>
          </a:p>
          <a:p>
            <a:pPr lvl="1"/>
            <a:r>
              <a:rPr lang="en-US" dirty="0"/>
              <a:t>Point out parts of your slide</a:t>
            </a:r>
          </a:p>
          <a:p>
            <a:pPr lvl="1"/>
            <a:r>
              <a:rPr lang="en-US" dirty="0"/>
              <a:t>Know your next slide</a:t>
            </a:r>
          </a:p>
          <a:p>
            <a:r>
              <a:rPr lang="en-US" dirty="0"/>
              <a:t>Be a speaker, not a guide</a:t>
            </a:r>
          </a:p>
          <a:p>
            <a:pPr lvl="1"/>
            <a:r>
              <a:rPr lang="en-US" dirty="0"/>
              <a:t>Could you give your presentation without your slides? The best way to know, is to practice, practice, practice.</a:t>
            </a:r>
          </a:p>
        </p:txBody>
      </p:sp>
    </p:spTree>
    <p:extLst>
      <p:ext uri="{BB962C8B-B14F-4D97-AF65-F5344CB8AC3E}">
        <p14:creationId xmlns:p14="http://schemas.microsoft.com/office/powerpoint/2010/main" val="1247938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12D8A-D6D5-B88C-3367-2F8F04FB2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Accessibility 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9038D-EEF2-DAB2-BD13-325E88639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u="sng" dirty="0"/>
              <a:t>Color contrast</a:t>
            </a:r>
            <a:r>
              <a:rPr lang="en-US" dirty="0"/>
              <a:t> – select colors for colorblind &amp; general visibility</a:t>
            </a:r>
          </a:p>
          <a:p>
            <a:r>
              <a:rPr lang="en-US" u="sng" dirty="0"/>
              <a:t>Alt text</a:t>
            </a:r>
            <a:r>
              <a:rPr lang="en-US" dirty="0"/>
              <a:t> - describe figures and other graphics</a:t>
            </a:r>
          </a:p>
          <a:p>
            <a:r>
              <a:rPr lang="en-US" u="sng" dirty="0"/>
              <a:t>Font size </a:t>
            </a:r>
            <a:r>
              <a:rPr lang="en-US" dirty="0"/>
              <a:t>- Print large (enough)</a:t>
            </a:r>
            <a:endParaRPr lang="en-US" u="sng" dirty="0"/>
          </a:p>
          <a:p>
            <a:r>
              <a:rPr lang="en-US" u="sng" dirty="0"/>
              <a:t>Typeface </a:t>
            </a:r>
            <a:r>
              <a:rPr lang="en-US" dirty="0"/>
              <a:t>- Use accessible fonts e.g., sans serif</a:t>
            </a:r>
          </a:p>
          <a:p>
            <a:r>
              <a:rPr lang="en-US" u="sng" dirty="0"/>
              <a:t>Reading order </a:t>
            </a:r>
            <a:r>
              <a:rPr lang="en-US" dirty="0"/>
              <a:t>- Ensure easy flow, cognitive load is exacerbated by disability</a:t>
            </a:r>
          </a:p>
          <a:p>
            <a:r>
              <a:rPr lang="en-US" u="sng" dirty="0"/>
              <a:t>Plain English</a:t>
            </a:r>
            <a:r>
              <a:rPr lang="en-US" dirty="0"/>
              <a:t> – simple language &amp; spell out acronyms</a:t>
            </a:r>
          </a:p>
          <a:p>
            <a:endParaRPr lang="en-US" dirty="0"/>
          </a:p>
          <a:p>
            <a:r>
              <a:rPr lang="en-US" b="1" u="sng" dirty="0"/>
              <a:t>Resources: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>
                <a:hlinkClick r:id="rId2"/>
              </a:rPr>
              <a:t>Make your PowerPoint presentation accessible</a:t>
            </a:r>
            <a:br>
              <a:rPr lang="en-US" dirty="0"/>
            </a:br>
            <a:r>
              <a:rPr lang="en-US" dirty="0">
                <a:hlinkClick r:id="rId3"/>
              </a:rPr>
              <a:t>Accessibility Guidelines for Presenters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874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512FE-290D-EB30-2357-65C7D126E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Microsoft accessibility checker	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C17B1EE-AB75-12C8-EF4A-62D2796CFC4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48" t="2795" r="39656" b="39203"/>
          <a:stretch/>
        </p:blipFill>
        <p:spPr>
          <a:xfrm>
            <a:off x="2169623" y="2259914"/>
            <a:ext cx="6492240" cy="3085170"/>
          </a:xfrm>
          <a:prstGeom prst="roundRect">
            <a:avLst>
              <a:gd name="adj" fmla="val 13972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D903514-6A08-443B-C2EC-0E70690264E7}"/>
              </a:ext>
            </a:extLst>
          </p:cNvPr>
          <p:cNvSpPr txBox="1"/>
          <p:nvPr/>
        </p:nvSpPr>
        <p:spPr>
          <a:xfrm>
            <a:off x="5386404" y="3871502"/>
            <a:ext cx="3563876" cy="1182648"/>
          </a:xfrm>
          <a:prstGeom prst="roundRect">
            <a:avLst>
              <a:gd name="adj" fmla="val 24804"/>
            </a:avLst>
          </a:prstGeom>
          <a:solidFill>
            <a:schemeClr val="bg1">
              <a:lumMod val="5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accessibility checker 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is found under 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b="1" u="sng" dirty="0">
                <a:solidFill>
                  <a:schemeClr val="bg1"/>
                </a:solidFill>
              </a:rPr>
              <a:t>Review --&gt; Check Accessibility</a:t>
            </a:r>
          </a:p>
        </p:txBody>
      </p:sp>
    </p:spTree>
    <p:extLst>
      <p:ext uri="{BB962C8B-B14F-4D97-AF65-F5344CB8AC3E}">
        <p14:creationId xmlns:p14="http://schemas.microsoft.com/office/powerpoint/2010/main" val="2262572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1CA23-2564-CA6C-44B7-A5DB77545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07733"/>
            <a:ext cx="10515600" cy="1325563"/>
          </a:xfrm>
        </p:spPr>
        <p:txBody>
          <a:bodyPr>
            <a:normAutofit/>
          </a:bodyPr>
          <a:lstStyle/>
          <a:p>
            <a:r>
              <a:rPr lang="en-US" sz="2400" i="1" dirty="0"/>
              <a:t>The Visual Display of Quantitative information</a:t>
            </a:r>
            <a:br>
              <a:rPr lang="en-US" sz="2400" dirty="0"/>
            </a:br>
            <a:r>
              <a:rPr lang="en-US" sz="2400" dirty="0"/>
              <a:t>-- Edward R. Tufte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BC14C9-080F-8976-1E3C-FEF1E3A2C2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24761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“What is to be sought in designs for the display of information is the clear portrayal of complexity. Not the complication of the simple; rather the task of the designer is to give visual access to the subtle and the difficult – that is</a:t>
            </a:r>
          </a:p>
          <a:p>
            <a:pPr marL="0" indent="0">
              <a:buNone/>
            </a:pPr>
            <a:r>
              <a:rPr lang="en-US" dirty="0"/>
              <a:t>	the revelation of the complex.”</a:t>
            </a:r>
          </a:p>
        </p:txBody>
      </p:sp>
    </p:spTree>
    <p:extLst>
      <p:ext uri="{BB962C8B-B14F-4D97-AF65-F5344CB8AC3E}">
        <p14:creationId xmlns:p14="http://schemas.microsoft.com/office/powerpoint/2010/main" val="3674631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2110</TotalTime>
  <Words>716</Words>
  <Application>Microsoft Macintosh PowerPoint</Application>
  <PresentationFormat>Widescreen</PresentationFormat>
  <Paragraphs>72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Helvetica</vt:lpstr>
      <vt:lpstr>Roboto</vt:lpstr>
      <vt:lpstr>Office Theme</vt:lpstr>
      <vt:lpstr>How to make effective slides.</vt:lpstr>
      <vt:lpstr>Effective communication is getting your message across</vt:lpstr>
      <vt:lpstr>Keys for optimizing communication</vt:lpstr>
      <vt:lpstr>Planning Slides</vt:lpstr>
      <vt:lpstr>Constructing slides</vt:lpstr>
      <vt:lpstr>Presenting your slides</vt:lpstr>
      <vt:lpstr>Accessibility Tips</vt:lpstr>
      <vt:lpstr>Using the Microsoft accessibility checker </vt:lpstr>
      <vt:lpstr>The Visual Display of Quantitative information -- Edward R. Tufte</vt:lpstr>
      <vt:lpstr>References</vt:lpstr>
      <vt:lpstr>Addl’ Resources: Color palettes</vt:lpstr>
      <vt:lpstr>Addl’ Resources: Visualization and Accessibility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Samantha Stiepan</dc:creator>
  <cp:lastModifiedBy>Hight, Ariel</cp:lastModifiedBy>
  <cp:revision>16</cp:revision>
  <dcterms:created xsi:type="dcterms:W3CDTF">2023-12-04T17:43:04Z</dcterms:created>
  <dcterms:modified xsi:type="dcterms:W3CDTF">2023-12-11T03:20:47Z</dcterms:modified>
</cp:coreProperties>
</file>